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Fira Mono Medium" panose="020B0609050000020004" pitchFamily="49" charset="0"/>
      <p:regular r:id="rId11"/>
    </p:embeddedFont>
    <p:embeddedFont>
      <p:font typeface="Fira Sans" panose="020B0503050000020004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04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AI Transparency &amp; Bias Auditor (AITA)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machine learning project focused on identifying, evaluating, and mitigating algorithmic bias across multiple domains.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6DF48-F46C-3392-6611-5794F4A5922E}"/>
              </a:ext>
            </a:extLst>
          </p:cNvPr>
          <p:cNvSpPr txBox="1"/>
          <p:nvPr/>
        </p:nvSpPr>
        <p:spPr>
          <a:xfrm>
            <a:off x="6280190" y="6568068"/>
            <a:ext cx="156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ira Mono Medium" panose="020F0502020204030204" pitchFamily="49" charset="0"/>
                <a:ea typeface="Fira Mono Medium" panose="020F0502020204030204" pitchFamily="49" charset="0"/>
              </a:rPr>
              <a:t>By Aflah C</a:t>
            </a:r>
          </a:p>
          <a:p>
            <a:r>
              <a:rPr lang="en-US" dirty="0">
                <a:solidFill>
                  <a:schemeClr val="bg1"/>
                </a:solidFill>
                <a:latin typeface="Fira Mono Medium" panose="020F0502020204030204" pitchFamily="49" charset="0"/>
                <a:ea typeface="Fira Mono Medium" panose="020F0502020204030204" pitchFamily="49" charset="0"/>
              </a:rPr>
              <a:t>PGA 30</a:t>
            </a:r>
            <a:endParaRPr lang="en-IN" dirty="0">
              <a:solidFill>
                <a:schemeClr val="bg1"/>
              </a:solidFill>
              <a:latin typeface="Fira Mono Medium" panose="020F0502020204030204" pitchFamily="49" charset="0"/>
              <a:ea typeface="Fira Mono Medium" panose="020F0502020204030204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826" y="749856"/>
            <a:ext cx="4220051" cy="527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Introduction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24826" y="1593771"/>
            <a:ext cx="7667149" cy="2362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Artificial Intelligence (AI) plays a major role in today’s decision-making systems across sectors such as hiring, finance, and education. While AI improves efficiency, it can also </a:t>
            </a:r>
            <a:r>
              <a:rPr lang="en-US" sz="16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inherit hidden biases</a:t>
            </a: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from historical or unbalanced data. These biases may lead to </a:t>
            </a:r>
            <a:r>
              <a:rPr lang="en-US" sz="16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unfair or discriminatory outcomes</a:t>
            </a: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affecting specific individuals or groups. To ensure ethical and transparent AI systems, it is essential to </a:t>
            </a:r>
            <a:r>
              <a:rPr lang="en-US" sz="16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detect, measure, and reduce algorithmic bias</a:t>
            </a: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in machine learning models.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24826" y="4273034"/>
            <a:ext cx="4303990" cy="527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Problem Statement</a:t>
            </a:r>
            <a:endParaRPr lang="en-US" sz="3300" dirty="0"/>
          </a:p>
        </p:txBody>
      </p:sp>
      <p:sp>
        <p:nvSpPr>
          <p:cNvPr id="6" name="Text 3"/>
          <p:cNvSpPr/>
          <p:nvPr/>
        </p:nvSpPr>
        <p:spPr>
          <a:xfrm>
            <a:off x="6224826" y="5116949"/>
            <a:ext cx="7667149" cy="2362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Machine learning models often make decisions influenced by biased training data. This results in </a:t>
            </a:r>
            <a:r>
              <a:rPr lang="en-US" sz="16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unfair predictions</a:t>
            </a: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— for example, preferring one gender in hiring, favoring certain races in loan approvals, or giving better results to private school students. The main challenge is to </a:t>
            </a:r>
            <a:r>
              <a:rPr lang="en-US" sz="16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identify, quantify, and mitigate</a:t>
            </a: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these biases </a:t>
            </a:r>
            <a:r>
              <a:rPr lang="en-US" sz="16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without compromising model accuracy.</a:t>
            </a: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Therefore, this project aims to build a </a:t>
            </a:r>
            <a:r>
              <a:rPr lang="en-US" sz="16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Bias Auditor system</a:t>
            </a: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that evaluates and improves fairness in AI models using fairness metrics and mitigation techniques.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245" y="490418"/>
            <a:ext cx="3567232" cy="445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Dataset Overview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24245" y="1007626"/>
            <a:ext cx="2808446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Multi-Domain Analysis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24245" y="1553885"/>
            <a:ext cx="13381911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Comprehensive evaluation across three key domains — hiring, loans, and education — where algorithmic bias can directly impact real-world opportunities and outcomes.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24245" y="2592586"/>
            <a:ext cx="4341733" cy="2521506"/>
          </a:xfrm>
          <a:prstGeom prst="roundRect">
            <a:avLst>
              <a:gd name="adj" fmla="val 4352"/>
            </a:avLst>
          </a:prstGeom>
          <a:solidFill>
            <a:srgbClr val="0F0F1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624245" y="2569726"/>
            <a:ext cx="4341733" cy="91440"/>
          </a:xfrm>
          <a:prstGeom prst="roundRect">
            <a:avLst>
              <a:gd name="adj" fmla="val 29259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2527578" y="2325052"/>
            <a:ext cx="535067" cy="535067"/>
          </a:xfrm>
          <a:prstGeom prst="roundRect">
            <a:avLst>
              <a:gd name="adj" fmla="val 170894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8074" y="2485549"/>
            <a:ext cx="213955" cy="21395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25460" y="3038475"/>
            <a:ext cx="2229445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Hiring Dataset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60" y="3424118"/>
            <a:ext cx="3939302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2K synthetic records with gender, age, degree, experience, skills, and hiring outcomes. 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825460" y="4342328"/>
            <a:ext cx="393930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Designed to detect and analyse gender bias in recruitment.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5144333" y="2592586"/>
            <a:ext cx="4341733" cy="2521506"/>
          </a:xfrm>
          <a:prstGeom prst="roundRect">
            <a:avLst>
              <a:gd name="adj" fmla="val 4352"/>
            </a:avLst>
          </a:prstGeom>
          <a:solidFill>
            <a:srgbClr val="0F0F1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5144333" y="2569726"/>
            <a:ext cx="4341733" cy="91440"/>
          </a:xfrm>
          <a:prstGeom prst="roundRect">
            <a:avLst>
              <a:gd name="adj" fmla="val 29259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7047667" y="2325052"/>
            <a:ext cx="535067" cy="535067"/>
          </a:xfrm>
          <a:prstGeom prst="roundRect">
            <a:avLst>
              <a:gd name="adj" fmla="val 170894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8163" y="2485549"/>
            <a:ext cx="213955" cy="21395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5345549" y="3038475"/>
            <a:ext cx="2229445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Loans Dataset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5345549" y="3424118"/>
            <a:ext cx="3939302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2K synthetic records containing race, income, credit score, loan amount, and approval status. </a:t>
            </a:r>
            <a:endParaRPr lang="en-US" sz="1400" dirty="0"/>
          </a:p>
        </p:txBody>
      </p:sp>
      <p:sp>
        <p:nvSpPr>
          <p:cNvPr id="18" name="Text 14"/>
          <p:cNvSpPr/>
          <p:nvPr/>
        </p:nvSpPr>
        <p:spPr>
          <a:xfrm>
            <a:off x="5345549" y="4342328"/>
            <a:ext cx="393930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Focused on identifying racial bias in financial decision-making</a:t>
            </a:r>
            <a:endParaRPr lang="en-US" sz="1400" dirty="0"/>
          </a:p>
        </p:txBody>
      </p:sp>
      <p:sp>
        <p:nvSpPr>
          <p:cNvPr id="19" name="Shape 15"/>
          <p:cNvSpPr/>
          <p:nvPr/>
        </p:nvSpPr>
        <p:spPr>
          <a:xfrm>
            <a:off x="9664422" y="2592586"/>
            <a:ext cx="4341733" cy="2521506"/>
          </a:xfrm>
          <a:prstGeom prst="roundRect">
            <a:avLst>
              <a:gd name="adj" fmla="val 4352"/>
            </a:avLst>
          </a:prstGeom>
          <a:solidFill>
            <a:srgbClr val="0F0F1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6"/>
          <p:cNvSpPr/>
          <p:nvPr/>
        </p:nvSpPr>
        <p:spPr>
          <a:xfrm>
            <a:off x="9664422" y="2569726"/>
            <a:ext cx="4341733" cy="91440"/>
          </a:xfrm>
          <a:prstGeom prst="roundRect">
            <a:avLst>
              <a:gd name="adj" fmla="val 29259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7"/>
          <p:cNvSpPr/>
          <p:nvPr/>
        </p:nvSpPr>
        <p:spPr>
          <a:xfrm>
            <a:off x="11567755" y="2325052"/>
            <a:ext cx="535067" cy="535067"/>
          </a:xfrm>
          <a:prstGeom prst="roundRect">
            <a:avLst>
              <a:gd name="adj" fmla="val 170894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28252" y="2485549"/>
            <a:ext cx="213955" cy="213955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865638" y="3038475"/>
            <a:ext cx="2229445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Students Dataset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9865638" y="3424118"/>
            <a:ext cx="3939302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2K synthetic records including school type, study hours, parental education, previous grades, and pass/fail results.</a:t>
            </a:r>
            <a:endParaRPr lang="en-US" sz="1400" dirty="0"/>
          </a:p>
        </p:txBody>
      </p:sp>
      <p:sp>
        <p:nvSpPr>
          <p:cNvPr id="25" name="Text 20"/>
          <p:cNvSpPr/>
          <p:nvPr/>
        </p:nvSpPr>
        <p:spPr>
          <a:xfrm>
            <a:off x="9865638" y="4342328"/>
            <a:ext cx="393930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Used to explore educational bias based on school background.</a:t>
            </a:r>
            <a:endParaRPr lang="en-US" sz="1400" dirty="0"/>
          </a:p>
        </p:txBody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865" y="5431155"/>
            <a:ext cx="4360426" cy="2140267"/>
          </a:xfrm>
          <a:prstGeom prst="rect">
            <a:avLst/>
          </a:prstGeom>
        </p:spPr>
      </p:pic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4928" y="5431155"/>
            <a:ext cx="4360426" cy="2140267"/>
          </a:xfrm>
          <a:prstGeom prst="rect">
            <a:avLst/>
          </a:prstGeom>
        </p:spPr>
      </p:pic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7990" y="5431155"/>
            <a:ext cx="4360426" cy="21402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2378"/>
            <a:ext cx="489799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Model Development: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1960007"/>
            <a:ext cx="340162" cy="3401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906" y="19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30906" y="2443401"/>
            <a:ext cx="342149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Random Forest Classifier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was used as the base model for prediction. It is an ensemble learning method that builds multiple decision trees and averages their predictions for stable results.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530906" y="5119807"/>
            <a:ext cx="342149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Parameters: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100 trees, max depth = 10, and balanced class weights to maintain fairness across classes.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(Purpose: Provides good accuracy and prevents model bias.)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0903" y="1960007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73008" y="1952982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973008" y="2443401"/>
            <a:ext cx="3421499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Protected (sensitive) attributes such as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gender, race, and school type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were identified. Categorical variables were encoded into numeric form, and all datasets were cleaned and imported from MySQL into Jupyter Notebook for model training. (Purpose: To prepare fair and structured data for modeling.)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63006" y="1960007"/>
            <a:ext cx="340162" cy="3401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15111" y="19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Cross-Validation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415111" y="2443401"/>
            <a:ext cx="3421499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was divided into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training and testing sets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using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stratified sampling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to ensure balanced representation of demographic groups. Model performance was evaluated using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accuracy, precision, recall, F1-score, and ROC-AUC metrics.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(Purpose: Reliable performance measurement and fairness evaluation.)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50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242" y="470773"/>
            <a:ext cx="3424238" cy="428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Fairness Metrics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599242" y="1155621"/>
            <a:ext cx="7945517" cy="1688068"/>
          </a:xfrm>
          <a:prstGeom prst="roundRect">
            <a:avLst>
              <a:gd name="adj" fmla="val 6500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576382" y="1155621"/>
            <a:ext cx="91440" cy="1688068"/>
          </a:xfrm>
          <a:prstGeom prst="roundRect">
            <a:avLst>
              <a:gd name="adj" fmla="val 28086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61893" y="1349692"/>
            <a:ext cx="539079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Demographic Parity Difference (DPD)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61893" y="1773317"/>
            <a:ext cx="7488793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Measures the </a:t>
            </a:r>
            <a:r>
              <a:rPr lang="en-US" sz="10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difference in positive prediction rates</a:t>
            </a: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(e.g., approvals or selections) between protected groups such as gender, race, or school type.Smaller DPD → more </a:t>
            </a:r>
            <a:r>
              <a:rPr lang="en-US" sz="10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equal opportunity</a:t>
            </a: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between groups.</a:t>
            </a:r>
            <a:r>
              <a:rPr lang="en-US" sz="1050" i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(Used to detect if one group gets selected more often than another.)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599242" y="3014901"/>
            <a:ext cx="7945517" cy="1468993"/>
          </a:xfrm>
          <a:prstGeom prst="roundRect">
            <a:avLst>
              <a:gd name="adj" fmla="val 7470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576382" y="3014901"/>
            <a:ext cx="91440" cy="1468993"/>
          </a:xfrm>
          <a:prstGeom prst="roundRect">
            <a:avLst>
              <a:gd name="adj" fmla="val 28086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861893" y="3208973"/>
            <a:ext cx="477464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Equalized Odds Difference (EOD)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61893" y="3632597"/>
            <a:ext cx="7488793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Compares the </a:t>
            </a:r>
            <a:r>
              <a:rPr lang="en-US" sz="10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true positive rates</a:t>
            </a: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(how accurately the model identifies qualified candidates) between groups.Lower EOD → fairer model performance across demographics.</a:t>
            </a:r>
            <a:r>
              <a:rPr lang="en-US" sz="1050" i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(Used to check if accuracy or success rates differ between groups.)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599242" y="4655106"/>
            <a:ext cx="7945517" cy="1249918"/>
          </a:xfrm>
          <a:prstGeom prst="roundRect">
            <a:avLst>
              <a:gd name="adj" fmla="val 8779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576382" y="4655106"/>
            <a:ext cx="91440" cy="1249918"/>
          </a:xfrm>
          <a:prstGeom prst="roundRect">
            <a:avLst>
              <a:gd name="adj" fmla="val 28086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861893" y="4849178"/>
            <a:ext cx="292643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Validation Approach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861893" y="5272802"/>
            <a:ext cx="7488793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Fairness was evaluated using both </a:t>
            </a:r>
            <a:r>
              <a:rPr lang="en-US" sz="10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DPD</a:t>
            </a: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</a:t>
            </a:r>
            <a:r>
              <a:rPr lang="en-US" sz="10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EOD</a:t>
            </a: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metrics for each model (Hiring, Loans, and Students).Fairness scores were compared </a:t>
            </a:r>
            <a:r>
              <a:rPr lang="en-US" sz="10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before and after bias mitigation</a:t>
            </a: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using the Fairlearn library.</a:t>
            </a:r>
            <a:endParaRPr lang="en-US" sz="1050" dirty="0"/>
          </a:p>
        </p:txBody>
      </p:sp>
      <p:sp>
        <p:nvSpPr>
          <p:cNvPr id="16" name="Shape 13"/>
          <p:cNvSpPr/>
          <p:nvPr/>
        </p:nvSpPr>
        <p:spPr>
          <a:xfrm>
            <a:off x="599242" y="6076236"/>
            <a:ext cx="7945517" cy="1688068"/>
          </a:xfrm>
          <a:prstGeom prst="roundRect">
            <a:avLst>
              <a:gd name="adj" fmla="val 6500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576382" y="6076236"/>
            <a:ext cx="91440" cy="1688068"/>
          </a:xfrm>
          <a:prstGeom prst="roundRect">
            <a:avLst>
              <a:gd name="adj" fmla="val 28086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861893" y="6270308"/>
            <a:ext cx="261842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Metric Thresholds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61893" y="6693932"/>
            <a:ext cx="7488793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fairness research, acceptable bias levels are:</a:t>
            </a:r>
            <a:r>
              <a:rPr lang="en-US" sz="10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|DPD| &lt; 0.1</a:t>
            </a: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</a:t>
            </a:r>
            <a:r>
              <a:rPr lang="en-US" sz="10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|EOD| &lt; 0.1</a:t>
            </a: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(closer to 0 means higher fairness).In my project it showed clear improvement — especially in the </a:t>
            </a:r>
            <a:r>
              <a:rPr lang="en-US" sz="10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Loans dataset</a:t>
            </a: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where both DPD and EOD dropped significantly after mitigation.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672" y="480536"/>
            <a:ext cx="6541889" cy="545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Results Before Mitigation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0672" y="1461968"/>
            <a:ext cx="3008471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Bias Metrics by Dataset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72" y="1930837"/>
            <a:ext cx="4594622" cy="509849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3785" y="7029331"/>
            <a:ext cx="174427" cy="174427"/>
          </a:xfrm>
          <a:prstGeom prst="roundRect">
            <a:avLst>
              <a:gd name="adj" fmla="val 10485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89171" y="7029331"/>
            <a:ext cx="1842611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DPD (Before Mitigation)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2984183" y="7029331"/>
            <a:ext cx="174427" cy="174427"/>
          </a:xfrm>
          <a:prstGeom prst="roundRect">
            <a:avLst>
              <a:gd name="adj" fmla="val 10485"/>
            </a:avLst>
          </a:prstGeom>
          <a:solidFill>
            <a:srgbClr val="6BFF9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3219569" y="7029331"/>
            <a:ext cx="1840944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EOD (Before Mitigation)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7535585" y="1483757"/>
            <a:ext cx="6491764" cy="2331006"/>
          </a:xfrm>
          <a:prstGeom prst="roundRect">
            <a:avLst>
              <a:gd name="adj" fmla="val 1123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10519767" y="1658183"/>
            <a:ext cx="523399" cy="523399"/>
          </a:xfrm>
          <a:prstGeom prst="roundRect">
            <a:avLst>
              <a:gd name="adj" fmla="val 17468672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3714" y="1802130"/>
            <a:ext cx="235506" cy="23550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342596" y="2356009"/>
            <a:ext cx="2877741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Critical Bias Detected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7710011" y="2803088"/>
            <a:ext cx="6142911" cy="83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 three datasets show fairness violations above acceptable thresholds (|DPD| and |EOD| &gt; 0.1). The </a:t>
            </a:r>
            <a:r>
              <a:rPr lang="en-US" sz="13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Loans dataset</a:t>
            </a: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displayed the </a:t>
            </a:r>
            <a:r>
              <a:rPr lang="en-US" sz="13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highest level of bias</a:t>
            </a: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requiring urgent mitigation.</a:t>
            </a:r>
            <a:endParaRPr lang="en-US" sz="1350" dirty="0"/>
          </a:p>
        </p:txBody>
      </p:sp>
      <p:sp>
        <p:nvSpPr>
          <p:cNvPr id="14" name="Shape 10"/>
          <p:cNvSpPr/>
          <p:nvPr/>
        </p:nvSpPr>
        <p:spPr>
          <a:xfrm>
            <a:off x="7535585" y="3989189"/>
            <a:ext cx="6491764" cy="2331006"/>
          </a:xfrm>
          <a:prstGeom prst="roundRect">
            <a:avLst>
              <a:gd name="adj" fmla="val 1123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10519767" y="4163616"/>
            <a:ext cx="523399" cy="523399"/>
          </a:xfrm>
          <a:prstGeom prst="roundRect">
            <a:avLst>
              <a:gd name="adj" fmla="val 17468672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63714" y="4307562"/>
            <a:ext cx="235506" cy="23550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604177" y="4861441"/>
            <a:ext cx="2354461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Performance Impact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7710011" y="5308521"/>
            <a:ext cx="6142911" cy="83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While model accuracy ranged between </a:t>
            </a:r>
            <a:r>
              <a:rPr lang="en-US" sz="13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51%–71%,</a:t>
            </a: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the presence of strong bias made these models </a:t>
            </a:r>
            <a:r>
              <a:rPr lang="en-US" sz="13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unsuitable for ethical deployment.</a:t>
            </a: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Bias mitigation was therefore applied in the next phase.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121" y="596741"/>
            <a:ext cx="5452824" cy="420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Fairness Correction Process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21" y="1354217"/>
            <a:ext cx="9686687" cy="297751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89121" y="4710351"/>
            <a:ext cx="13452158" cy="22860"/>
          </a:xfrm>
          <a:prstGeom prst="roundRect">
            <a:avLst>
              <a:gd name="adj" fmla="val 110465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749391" y="4710291"/>
            <a:ext cx="22860" cy="504944"/>
          </a:xfrm>
          <a:prstGeom prst="roundRect">
            <a:avLst>
              <a:gd name="adj" fmla="val 110465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571512" y="4520982"/>
            <a:ext cx="378738" cy="378738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4615" y="4584025"/>
            <a:ext cx="252413" cy="2524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61743" y="5383768"/>
            <a:ext cx="2398395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Configure Fairlearn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57357" y="5747623"/>
            <a:ext cx="4007287" cy="1615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Initialized </a:t>
            </a:r>
            <a:r>
              <a:rPr lang="en-US" sz="13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Fairlearn’s Exponentiated Gradient</a:t>
            </a: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algorithm with fairness constraints. The model was trained again using </a:t>
            </a:r>
            <a:r>
              <a:rPr lang="en-US" sz="13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Random Forest</a:t>
            </a: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as the base estimator to optimize both accuracy and fairness. (Purpose: Set up the fairness-aware training pipeline.)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7303532" y="4710291"/>
            <a:ext cx="22860" cy="504944"/>
          </a:xfrm>
          <a:prstGeom prst="roundRect">
            <a:avLst>
              <a:gd name="adj" fmla="val 110465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7125653" y="4520982"/>
            <a:ext cx="378738" cy="378738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8756" y="4584025"/>
            <a:ext cx="252413" cy="25241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242090" y="5383768"/>
            <a:ext cx="2145983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Apply Constraints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5311497" y="5747623"/>
            <a:ext cx="4007287" cy="1885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Fairness constraints were applied using </a:t>
            </a:r>
            <a:r>
              <a:rPr lang="en-US" sz="13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Demographic Parity Difference (DPD)</a:t>
            </a: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</a:t>
            </a:r>
            <a:r>
              <a:rPr lang="en-US" sz="13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Equalized Odds Difference (EOD)</a:t>
            </a: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as optimization targets. The model adjusted its learning process to </a:t>
            </a:r>
            <a:r>
              <a:rPr lang="en-US" sz="13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reduce bias across sensitive groups</a:t>
            </a: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(gender, race, or school type). (Purpose: Guide the model to make more balanced predictions.)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11857673" y="4710291"/>
            <a:ext cx="22860" cy="504944"/>
          </a:xfrm>
          <a:prstGeom prst="roundRect">
            <a:avLst>
              <a:gd name="adj" fmla="val 110465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11679793" y="4520982"/>
            <a:ext cx="378738" cy="378738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42896" y="4584025"/>
            <a:ext cx="252413" cy="25241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480715" y="5383768"/>
            <a:ext cx="2777133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Iterative Optimization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9865638" y="5747623"/>
            <a:ext cx="4007287" cy="1615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Fairlearn performed </a:t>
            </a:r>
            <a:r>
              <a:rPr lang="en-US" sz="13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multiple iterations</a:t>
            </a: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to minimize bias while maintaining performance. This produced a new, fairer model where </a:t>
            </a:r>
            <a:r>
              <a:rPr lang="en-US" sz="13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DPD and EOD scores decreased significantly,</a:t>
            </a: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especially in the Loans dataset. (Purpose: Achieve balance between fairness and accuracy.)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302" y="552569"/>
            <a:ext cx="6932176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Post-Mitigation Results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3302" y="1682829"/>
            <a:ext cx="3465314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Bias Metrics by Dataset</a:t>
            </a:r>
            <a:endParaRPr lang="en-US" sz="1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45" y="2222778"/>
            <a:ext cx="5534263" cy="462819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581626" y="6850975"/>
            <a:ext cx="200858" cy="200858"/>
          </a:xfrm>
          <a:prstGeom prst="roundRect">
            <a:avLst>
              <a:gd name="adj" fmla="val 9105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843445" y="6850975"/>
            <a:ext cx="1967032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DPD (After Mitigation)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3962876" y="6850975"/>
            <a:ext cx="200858" cy="200858"/>
          </a:xfrm>
          <a:prstGeom prst="roundRect">
            <a:avLst>
              <a:gd name="adj" fmla="val 9105"/>
            </a:avLst>
          </a:prstGeom>
          <a:solidFill>
            <a:srgbClr val="6BFF9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224695" y="6850975"/>
            <a:ext cx="1965008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EOD (After Mitigation)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67970" y="1682829"/>
            <a:ext cx="2511981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Conclusion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7567970" y="2197656"/>
            <a:ext cx="6366748" cy="1205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project successfully demonstrated that </a:t>
            </a:r>
            <a:r>
              <a:rPr lang="en-US" sz="15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machine learning models can be audited and improved for fairness.</a:t>
            </a: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567970" y="3473767"/>
            <a:ext cx="6366748" cy="1607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</a:t>
            </a:r>
            <a:r>
              <a:rPr lang="en-US" sz="15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Transparency &amp; Bias Auditor (AITA)</a:t>
            </a: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framework helped identify, measure, and correct bias in synthetic datasets from hiring, education, and finance domains.  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567970" y="5151834"/>
            <a:ext cx="6366748" cy="1205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Using </a:t>
            </a:r>
            <a:r>
              <a:rPr lang="en-US" sz="15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Fairlearn</a:t>
            </a: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bias was reduced without a major drop in accuracy — achieving a </a:t>
            </a:r>
            <a:r>
              <a:rPr lang="en-US" sz="15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balance between performance and ethics.</a:t>
            </a: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567970" y="6427946"/>
            <a:ext cx="6366748" cy="803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results prove that </a:t>
            </a:r>
            <a:r>
              <a:rPr lang="en-US" sz="15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responsible AI</a:t>
            </a: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is not only possible but essential for real-world applications.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1025</Words>
  <Application>Microsoft Office PowerPoint</Application>
  <PresentationFormat>Custom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Fira Sans</vt:lpstr>
      <vt:lpstr>Arial</vt:lpstr>
      <vt:lpstr>Fira Mono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Aflah Cholayil</cp:lastModifiedBy>
  <cp:revision>2</cp:revision>
  <dcterms:created xsi:type="dcterms:W3CDTF">2025-10-24T05:25:53Z</dcterms:created>
  <dcterms:modified xsi:type="dcterms:W3CDTF">2025-10-24T05:26:58Z</dcterms:modified>
</cp:coreProperties>
</file>